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46"/>
  </p:notesMasterIdLst>
  <p:sldIdLst>
    <p:sldId id="358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50" r:id="rId25"/>
    <p:sldId id="351" r:id="rId26"/>
    <p:sldId id="352" r:id="rId27"/>
    <p:sldId id="373" r:id="rId28"/>
    <p:sldId id="374" r:id="rId29"/>
    <p:sldId id="324" r:id="rId30"/>
    <p:sldId id="325" r:id="rId31"/>
    <p:sldId id="326" r:id="rId32"/>
    <p:sldId id="327" r:id="rId33"/>
    <p:sldId id="328" r:id="rId34"/>
    <p:sldId id="329" r:id="rId35"/>
    <p:sldId id="330" r:id="rId36"/>
    <p:sldId id="331" r:id="rId37"/>
    <p:sldId id="332" r:id="rId38"/>
    <p:sldId id="333" r:id="rId39"/>
    <p:sldId id="338" r:id="rId40"/>
    <p:sldId id="339" r:id="rId41"/>
    <p:sldId id="340" r:id="rId42"/>
    <p:sldId id="341" r:id="rId43"/>
    <p:sldId id="375" r:id="rId44"/>
    <p:sldId id="376" r:id="rId4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117" d="100"/>
          <a:sy n="117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7A29A-0D00-4C95-BBFF-82B5F754F849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3F837-133A-4E09-B9B2-D546DE6A5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88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854BE-915F-4025-A0ED-CB7075858CD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21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ретко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714CE4-DA1D-4BA2-BB29-515FDF0F56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1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B980FD-49C8-44ED-9F29-12F2CFFFA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24EEE-8E98-4D60-8DEA-F5EC556DD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27400-6DD8-40BC-917F-92D39D2CA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CB4A0-9217-4348-B235-814E7E9E8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0F2003-A621-493E-8FCF-6D3467F80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DD5AEF-8AE7-4A9C-B934-9F77DAA06A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544E14-B329-49F9-9227-7DD8A606DB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3185AA-578C-475A-9C0E-376870EBF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09401-F73E-4BA2-A51C-04939866B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417795-55F2-407C-97B4-231B6B59C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FCE303B-1394-4A6C-88A5-BC87828B1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F694AF8-F725-42B8-8E31-9D0D60C1B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6" r:id="rId2"/>
    <p:sldLayoutId id="2147483781" r:id="rId3"/>
    <p:sldLayoutId id="2147483782" r:id="rId4"/>
    <p:sldLayoutId id="2147483783" r:id="rId5"/>
    <p:sldLayoutId id="2147483784" r:id="rId6"/>
    <p:sldLayoutId id="2147483777" r:id="rId7"/>
    <p:sldLayoutId id="2147483785" r:id="rId8"/>
    <p:sldLayoutId id="2147483786" r:id="rId9"/>
    <p:sldLayoutId id="2147483778" r:id="rId10"/>
    <p:sldLayoutId id="21474837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Периферне парезе и парализе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n.facijalisa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9137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Shirmerov  тест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Рефлекс стапедијуса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Густатометрија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Топодијагностика места лезије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185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Идиопатска,унилатерална парализа непознатог узрока и без оштећења других кранијалних нерава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Најчешћи облик svih perifernih paraliza 75%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Јавља се у 20 на 100 000 становника.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Етиологија:непозната хладноћа, вирусна (herpes simplex)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Белова фацијална парализа</a:t>
            </a:r>
            <a:br>
              <a:rPr lang="x-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x-none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парализа a frigore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File0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191000"/>
            <a:ext cx="1491801" cy="2327275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5" name="Picture 7" descr="File00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962400"/>
            <a:ext cx="1763713" cy="2752009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6" name="Picture 6" descr="File00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114800"/>
            <a:ext cx="1275457" cy="2590800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7" name="Picture 1029" descr="File005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3962400"/>
            <a:ext cx="1597077" cy="2420938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6438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Промаја, мокра коса, вожња аутомобилом поред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отвореног прозор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Најчешће почиње ретроаурикуларним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болом,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који прати једнострана парализа фацијалиса( не затвара око, не набира чело, не развлачи усне у осмех)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Брзи облик 2-4 дана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Спори облик развој болести траје око две недеље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Хиперакузија ( због парализе стапедијалног мишића)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Проблеме са оком( иритација и кератитис)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  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564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Поставља се када се искључе сви могући узроци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Компликације:оштећење корнее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Клинички ток опоравка  од болести види се након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1 -2 месеца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Терапија:антивирусна, витаминска, вазодилататорна,корикостероиди, физикална терапија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Декомпресија фацијалног живца транстемпоралним путем, у случају да два месец од почетка болести нема опоравка.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 Белове парализе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216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Рецидив идиопатске периферне парализе јавља се  око 5% случајева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оквиру Melkersson Rosenthal sy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Увек поновити дијагностичку процедуру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Рецидивирајуће фацијалне парализе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File00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581400"/>
            <a:ext cx="1861394" cy="2944812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0761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 мање очигледна, него код унилатералних парализа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После кранијалне трауме,Gullian Barreov sy, Mobiusovog sy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Билатералне периферне парализе фацијалног нерва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ile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276600"/>
            <a:ext cx="2423419" cy="3352800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7495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Лабиринтогене вртоглавице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Мениерова болест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Поремећај унутрашњег ува који се карактерише повременим нападима вртоглавице, оштећењем слуха и зујањем у оболелом уву.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Разорни напади вртоглавице у трајању од 30 мин до неколико сати могу бити разорни.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Етиологија непозната, zahvata i čulo sluha i ravnoteže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Поремећај у метаболизму ендолимфе и њеног накупљања и повећања запремине мемранозног лабиринта- </a:t>
            </a:r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Hydrops labyrinta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Ð ÐµÐ·ÑÐ»ÑÐ°Ñ ÑÐ»Ð¸ÐºÐ° Ð·Ð° menijerova bolest uh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2" name="AutoShape 4" descr="Ð ÐµÐ·ÑÐ»ÑÐ°Ñ ÑÐ»Ð¸ÐºÐ° Ð·Ð° menijerova bolest uh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4" name="Picture 6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5792" y="5486400"/>
            <a:ext cx="1911958" cy="1057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8957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средњем животном добу, једнострано, касније могу бити захваћена оба ува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Оштећење слуха и вртоглавица могу се јавити истовремено, а може претходии једно другом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Оштећење слуха је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праћено проме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љивим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шуштањем или зујањем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Напади вртоглавице јављају се изненада, мучнина и повраћање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Некада може проћи и неколико година да се напади не јаве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1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Анамнеза, клинички преглед, отоскопија , аудиометрија, NMR ендокранијума  (да се искључи Tu понтоцеребеларног угла)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Медикаментозна за сада не постоји, јер се не зна узрок настанка болести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За време напада може се дати лек против болести вожње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Деструкција лабиринта апликацијом Gentamycina у cavum tympani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Gentamycin je више вестибулотоксичан, него ототоксичан лек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12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Ð ÐµÐ·ÑÐ»ÑÐ°Ñ ÑÐ»Ð¸ÐºÐ° Ð·Ð° akutna idiopatska nagluvo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723900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1318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Оштећење не доводи до виталне угрожености, већ до поремећаја мимике и појаве асиметрије и наказности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Шест сегмената: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Интракранијални,интрамеатални,лабиринтни,тимпанични,мастоидни и екстракранијални сегмент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48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Млађе особе, здраве особе, оба пола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Нагло настало оштећење чула за равнотежу, без обољења других делова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CNS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тиологија.није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са свим јасна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Највереоватније вирусне етиологије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Етиологија је значи слична акутној сензоринеуријалној наглувости само је овде захваћено чуло за равнотежу.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euronitis n. vestibularis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Ð ÐµÐ·ÑÐ»ÑÐ°Ñ ÑÐ»Ð¸ÐºÐ° Ð·Ð° neuronitis n. vestibular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5029200"/>
            <a:ext cx="3836641" cy="18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9329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Снажна вртоглавица,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праћена мучнино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некада повраћањем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Патолошки вестибуларни нистагмус са смером ка здравој страни (спора фаза ка болесној страни)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Тенденција пада ка болесној страни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121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Анамнеза, клинички преглед,аудиометрија и вестибуларне пробе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Аудиометрија :уредан слух.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Калријски тест смањење или одсуство функције чула за равнотежу са те стране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неуролог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740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Симптоматска ( антивртигинозни и антиеметички лек)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Природан ток болести је повољан захваљујући централној компензацији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Чим дође до побољшања треба саветовати самостално кретање да би централна компензација максимално побољшала функцију вестибуло-окуларних и вестибулоспиналних рефлекса.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20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Поремећај, НЕ ОШТЕЋЕЊЕ, чула за равнотежу које се карактерише краткотрајним вртоглавицама које настају након поремећаја положаја главе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Етиологија :позната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Макуле утрикулуса упадну у полукружни канал , најчешће задњи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Због земљине теже , отоконије теже да заузму најнижи положај у каналу и лажни сигнали се шаљу о ротаторном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кретању главе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 што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изазива нистагмус и вртоглавицу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Бенигни пароксизмални позициони вертиго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391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Краткотрајне вртоглавице ( око 15 секунди)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Приликом легања у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кревет, кретања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кревету или забацивању главе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Овде је реч о промени положаја главе у односу на смер земљине теже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Није проблем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у в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атном делу кичме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Дијагноза:анамнеза, аудиометрија  и калоријски тест су уредни, јер нема оштећења чула слуха и равнотеже.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495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Веома успешна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Састоји се у враћању отпалих отоконија из полукружног канала у утрикулус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Репозициони маневр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Медикаментозна терапија није потребна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Терапија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Ð ÐµÐ·ÑÐ»ÑÐ°Ñ ÑÐ»Ð¸ÐºÐ° Ð·Ð° Ð±ÐµÐ½Ð¸Ð³Ð½Ð¸ Ð¿Ð°ÑÐ¾ÐºÑÐ¸Ð·Ð¼Ð°Ð»Ð½Ð¸ Ð²ÐµÑÑÐ¸Ð³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57290"/>
            <a:ext cx="3371850" cy="2548311"/>
          </a:xfrm>
          <a:prstGeom prst="rect">
            <a:avLst/>
          </a:prstGeom>
          <a:noFill/>
        </p:spPr>
      </p:pic>
      <p:pic>
        <p:nvPicPr>
          <p:cNvPr id="1028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343400"/>
            <a:ext cx="2533650" cy="1685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3467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Кожа спољашњег слушног ходника је н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ормално обложен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церумен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ом који има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заштитну улогу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Церумен има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воштани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хидрофобичн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карактеристике те штити спољашње уво од влажења, такође п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рави киселу средину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pH 6,1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), п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оказује бактеристатска дејства па спречава раст бактерија.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јчешће се скупља на доњем зиду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ССХ.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x-none" i="1" dirty="0">
                <a:latin typeface="Times New Roman" pitchFamily="18" charset="0"/>
                <a:cs typeface="Times New Roman" pitchFamily="18" charset="0"/>
              </a:rPr>
              <a:t>erumen obturans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настаје због акумулације велике количине церумена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или због отежане елиминације.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Церумен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30531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044391"/>
            <a:ext cx="7886700" cy="1405847"/>
          </a:xfrm>
        </p:spPr>
        <p:txBody>
          <a:bodyPr>
            <a:normAutofit fontScale="92500" lnSpcReduction="20000"/>
          </a:bodyPr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Клиничка слика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н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аглувост након купања, прања косе, пливања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з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ујање, вртоглавица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притисак у уву.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 испирање топлом водом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загрејане на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температур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тела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2618967" cy="2286379"/>
          </a:xfrm>
          <a:prstGeom prst="rect">
            <a:avLst/>
          </a:prstGeom>
          <a:noFill/>
        </p:spPr>
      </p:pic>
      <p:pic>
        <p:nvPicPr>
          <p:cNvPr id="1028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9135" y="2996952"/>
            <a:ext cx="2803439" cy="2286379"/>
          </a:xfrm>
          <a:prstGeom prst="rect">
            <a:avLst/>
          </a:prstGeom>
          <a:noFill/>
        </p:spPr>
      </p:pic>
      <p:pic>
        <p:nvPicPr>
          <p:cNvPr id="1030" name="Picture 6" descr="Ð¡ÑÐ¾Ð´Ð½Ð° ÑÐ»Ð¸Ðº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6773" y="2996952"/>
            <a:ext cx="2330453" cy="2313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501197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Отосклероза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08033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x-none" sz="1800" smtClean="0">
                <a:latin typeface="Times New Roman" pitchFamily="18" charset="0"/>
                <a:cs typeface="Times New Roman" pitchFamily="18" charset="0"/>
              </a:rPr>
              <a:t>n.facijalis </a:t>
            </a:r>
            <a:r>
              <a:rPr lang="x-none" sz="1800" dirty="0" smtClean="0">
                <a:latin typeface="Times New Roman" pitchFamily="18" charset="0"/>
                <a:cs typeface="Times New Roman" pitchFamily="18" charset="0"/>
              </a:rPr>
              <a:t>је доминантно моторни живац и полази од једра у понсу.Фронтална грана фацијалног једра је инервисана од оба кортиконуклеарна тракта.Влакна направе колено око једра n.abducensa, напуштаju мождано стабло u fossi pospontini.</a:t>
            </a:r>
          </a:p>
          <a:p>
            <a:r>
              <a:rPr lang="x-none" sz="1800" dirty="0" smtClean="0">
                <a:latin typeface="Times New Roman" pitchFamily="18" charset="0"/>
                <a:cs typeface="Times New Roman" pitchFamily="18" charset="0"/>
              </a:rPr>
              <a:t>Придружује му се и n.intermedius  који садржи две врсте влакна:</a:t>
            </a:r>
          </a:p>
          <a:p>
            <a:r>
              <a:rPr lang="x-none" sz="1800" i="1" dirty="0" smtClean="0">
                <a:latin typeface="Times New Roman" pitchFamily="18" charset="0"/>
                <a:cs typeface="Times New Roman" pitchFamily="18" charset="0"/>
              </a:rPr>
              <a:t>Висцеромоторна</a:t>
            </a:r>
            <a:r>
              <a:rPr lang="x-none" sz="1800" dirty="0" smtClean="0">
                <a:latin typeface="Times New Roman" pitchFamily="18" charset="0"/>
                <a:cs typeface="Times New Roman" pitchFamily="18" charset="0"/>
              </a:rPr>
              <a:t> (сузна жлезда,субмандибуларна и сублингвална)</a:t>
            </a:r>
          </a:p>
          <a:p>
            <a:r>
              <a:rPr lang="x-none" sz="1800" i="1" dirty="0" smtClean="0">
                <a:latin typeface="Times New Roman" pitchFamily="18" charset="0"/>
                <a:cs typeface="Times New Roman" pitchFamily="18" charset="0"/>
              </a:rPr>
              <a:t>Висцеросензитивна</a:t>
            </a:r>
            <a:r>
              <a:rPr lang="x-none" sz="1800" dirty="0" smtClean="0">
                <a:latin typeface="Times New Roman" pitchFamily="18" charset="0"/>
                <a:cs typeface="Times New Roman" pitchFamily="18" charset="0"/>
              </a:rPr>
              <a:t> ( густативни осећај из печуркастих папила)</a:t>
            </a:r>
          </a:p>
          <a:p>
            <a:r>
              <a:rPr lang="x-none" sz="1800" dirty="0" smtClean="0">
                <a:latin typeface="Times New Roman" pitchFamily="18" charset="0"/>
                <a:cs typeface="Times New Roman" pitchFamily="18" charset="0"/>
              </a:rPr>
              <a:t> n.intermedius  напушта мождано стабло као засебан живац и кроз понтоцеребеларни угао , али прати n.facijalis до унутрашњег слушног ходника.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4400" i="1" smtClean="0">
                <a:latin typeface="Times New Roman" pitchFamily="18" charset="0"/>
                <a:cs typeface="Times New Roman" pitchFamily="18" charset="0"/>
              </a:rPr>
              <a:t>Интракранијални</a:t>
            </a:r>
            <a:br>
              <a:rPr lang="x-none" sz="4400" i="1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942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Хередитарна примарна остеодистрофија коштаног лабиринта са фиксацијом стапеса која проузрокује прогресивну глувоћу пре свега кондуктивног типа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Болест унутрашњег и средњег ува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Отосклероза</a:t>
            </a:r>
            <a:endParaRPr lang="en-US" dirty="0"/>
          </a:p>
        </p:txBody>
      </p:sp>
      <p:pic>
        <p:nvPicPr>
          <p:cNvPr id="10244" name="Picture 2" descr="Gray9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581400"/>
            <a:ext cx="20955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1640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Чешћа код белаца, ретка код црнаца(1 црнац на 10 белаца)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Клиничка преваленција је 0,3%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жена 2 пута чешћа него код мушкараца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Између 16 и 50 године, а у 10 % у периоду перименопаузе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форми које се јављају касније спорија је еволуција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јувенилних форми је бржа еволуција и доводи до тешког оштећења слуха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Епидемиологија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526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Непозната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Наслеђује се аутозомно доминантно</a:t>
            </a:r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Етиологија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2" descr="Ð ÐµÐ·ÑÐ»ÑÐ°Ñ ÑÐ»Ð¸ÐºÐ° Ð·Ð° otoskleroza uh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819400"/>
            <a:ext cx="48704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1568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Као последица дистрофије коштаног лабиринта чији су поједини делови измењени због процеса који обухвата у исто време и остеолизе са хиперваскуларизацијом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Најчешћа локализација је у нивоу предњег дела овалног прозора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Могућа је локализација и у нивоу округлог прозора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Интраоперативно се налази фиксиран стапесса задебљалом базалном плочом због остеосклерозтичних жаришта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Чиста кохлеарна изузетно ретко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Патогенеза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AutoShape 2" descr="otoskleroz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13317" name="AutoShape 4" descr="otoskleroz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pic>
        <p:nvPicPr>
          <p:cNvPr id="13318" name="Picture 6" descr="Ð ÐµÐ·ÑÐ»ÑÐ°Ñ ÑÐ»Ð¸ÐºÐ° Ð·Ð° otoskleroza uh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591050"/>
            <a:ext cx="20193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4123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Младе жене долазе на преглед због ослабљеног слуха и тинитуса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Наглувост је најчешће обострана , али је у почетку болести израженија са једне стране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Једнострана у 30% случајева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Поједини пацијенти у почетку болести боље чују у бучној средини (Willisova  паракузија)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Појава мешовите наглувости је знак захваћености унутрашњег ува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Тинитус је главни проблем пацијента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Вртоглавица је веома ретка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688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Отомикроскопски налаз:без патолошких промена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Schwartzov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знак:изузетно ретко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Акуметријски налаз:показује слабију ваздушну проводљивост у односу на проводљивост кроз коштане структуре при испитивању звучним виљушкама.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Тонални лиминарни аудиограм показује симетричну обострану кондуктивну наглувост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Мешовита или сензоринеуријална наглувост се јавља у случајевима са кохлеарном отосклерозом (захваћеност унутрашњег ува)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Импеданцметрија Ас кривуља.Стапедијални рефлекс је угашен.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Клинички преглед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607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Компијутеризована томографија је потребна да би се искључила други узроци кондуктивне наглувости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Мондинијев синдром, тимпаносклероза, фиксиран ланац слушних кошчица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Радиолошко испитивање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02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Хирушко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Хирушком интервенцијом се не зауставља процес него се поправља слух и тиме квалитет живота</a:t>
            </a:r>
          </a:p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Стапедектомија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:када се уклања део фиксираног стапеса који сe замањује протезом</a:t>
            </a:r>
          </a:p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Стапедотомија: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када се на базалној плочи прави отвор промера 0,4-0,6 mm</a:t>
            </a:r>
          </a:p>
          <a:p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2" descr="otosklero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4419600"/>
            <a:ext cx="28575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7754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Успоставља се поновна трансмисија звука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Операција даје одличне резултате у 95% случајева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У случају када не жели да се оперише или постоји контраиндикација одређује се слушни апарат.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90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Изненадни настанак сензоринеуријалне наглувости или глувоће код особа које су претходно биле здраве или нису боловале од ушију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Етиологија:непозната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Претпоставља се да је вирус узрок, компликовано измењеним имуним одговором, што доводи до оштећења сензорног епитела чула слуха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Акутна идиопатска наглувост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120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2800" b="1" i="1" dirty="0" smtClean="0">
                <a:latin typeface="Times New Roman" pitchFamily="18" charset="0"/>
                <a:cs typeface="Times New Roman" pitchFamily="18" charset="0"/>
              </a:rPr>
              <a:t>Интрамеатални</a:t>
            </a:r>
          </a:p>
          <a:p>
            <a:r>
              <a:rPr lang="x-none" sz="2800" dirty="0" smtClean="0">
                <a:latin typeface="Times New Roman" pitchFamily="18" charset="0"/>
                <a:cs typeface="Times New Roman" pitchFamily="18" charset="0"/>
              </a:rPr>
              <a:t>Удружен са VIII кранијалним живцем пролази кроз унутрашњи слушни ходник</a:t>
            </a:r>
          </a:p>
          <a:p>
            <a:r>
              <a:rPr lang="x-none" sz="2800" b="1" i="1" dirty="0" smtClean="0">
                <a:latin typeface="Times New Roman" pitchFamily="18" charset="0"/>
                <a:cs typeface="Times New Roman" pitchFamily="18" charset="0"/>
              </a:rPr>
              <a:t>Лабиринтни сегмент</a:t>
            </a:r>
          </a:p>
          <a:p>
            <a:r>
              <a:rPr lang="x-none" sz="2800" dirty="0" smtClean="0">
                <a:latin typeface="Times New Roman" pitchFamily="18" charset="0"/>
                <a:cs typeface="Times New Roman" pitchFamily="18" charset="0"/>
              </a:rPr>
              <a:t>Прави прво колено  ganglion geniculi и одваја се n.petrosus major</a:t>
            </a:r>
          </a:p>
          <a:p>
            <a:r>
              <a:rPr lang="x-none" sz="2800" b="1" i="1" dirty="0" smtClean="0">
                <a:latin typeface="Times New Roman" pitchFamily="18" charset="0"/>
                <a:cs typeface="Times New Roman" pitchFamily="18" charset="0"/>
              </a:rPr>
              <a:t>Тимпанични  сегмент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70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Изненада настало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зујање 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шуштање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 често уз осећај запушености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Чуло за равнотежу није захваћено</a:t>
            </a: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Дијагноза: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анамнеза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 клинички преглед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Аудиометрија.најчешће једнострано сензоринеурјално оштећење слуха, где су ниске и средње фреквенције могу бити више оштећене од високих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NMR понтоцеребеларног угла, интернистички преглед, неуролошки преглед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187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Од значаја ако се започне на време у року од седам дана од почетка болести.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 </a:t>
            </a:r>
            <a:r>
              <a:rPr lang="x-none" dirty="0" smtClean="0"/>
              <a:t/>
            </a:r>
            <a:br>
              <a:rPr lang="x-none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670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Старачка наглувост, нарочито изажено у седмој деценији живота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Атрофија сензорних ћелија у кохлеји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Дијагноза:анамнеза, клинички прглед , аудиометрија</a:t>
            </a:r>
          </a:p>
          <a:p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Слушни амплификатори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       Presbyacusis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Ð ÐµÐ·ÑÐ»ÑÐ°Ñ ÑÐ»Ð¸ÐºÐ° Ð·Ð° ÑÑÐ°ÑÐ°ÑÐºÐ° Ð½Ð°Ð³Ð»ÑÐ²Ð¾Ñ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8370" y="4038600"/>
            <a:ext cx="2572680" cy="21526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9954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507288" cy="4525962"/>
          </a:xfrm>
        </p:spPr>
        <p:txBody>
          <a:bodyPr/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одразумева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оштећење кохлеарне или вестибуларне функције ува или обе истовремено.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ајчешће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страдају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сензорне ћелије Кортијевог органа и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влакна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кохлеарног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живца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односу на етиолошки фактор деле се на: ендогена и егзогена токсична оштећења, а по времену дејства патолошке ноксе деле се на: акутна и хронична токсична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оштећења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hr-H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ндогене интоксикације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шећерне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болести, обољења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јетре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бубрега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тиреоидне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жлезде.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да се јаве код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менингитис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грип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осипн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грозниц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и сл., због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вирус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који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излучују токсине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доводе до оштећења слуха.</a:t>
            </a:r>
          </a:p>
          <a:p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hr-H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гзогене 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интоксикацје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анилин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водоник сулфид, бензол, разни гасови који настају као нус производ прераде нафте и других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ноги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стрептомицин, аминогликозид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салицилат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кинин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Токсично оштећење слуха</a:t>
            </a:r>
            <a:endParaRPr lang="en-US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8210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184576"/>
          </a:xfrm>
        </p:spPr>
        <p:txBody>
          <a:bodyPr/>
          <a:lstStyle/>
          <a:p>
            <a:r>
              <a:rPr lang="hr-H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слика: 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зујање 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ушима и 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прогресивно 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обострано оштећење слуха сензоринеуралног типа. Јавља се и вртоглавица, нестабилност и осцилопсија. </a:t>
            </a:r>
            <a:endParaRPr lang="sr-Cyrl-R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lang="hr-H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акутних токсичних оштећења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симптоми се јављају одмах након уношења токсина, док се код </a:t>
            </a:r>
            <a:r>
              <a:rPr lang="hr-H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хроничних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јављају после дужег временског периода најчешће услед кумулативног дејства токсичне материје.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r-H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анамнез</a:t>
            </a: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клиничк</a:t>
            </a: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слик</a:t>
            </a: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ОРЛ 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аудиовестибулолош</a:t>
            </a: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испитивања. 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Отоскопски 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налаз је уредан, а тоналном аудиометријом се </a:t>
            </a: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добиј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сензоринеурално оштећење слуха.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r-H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 састоји од прекида уношења ототоксичне супстанце још од момента појаве првих 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</a:t>
            </a: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Ординирају </a:t>
            </a:r>
            <a:r>
              <a:rPr lang="hr-H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и витамини Б групе и евентуално нискомолекуларни </a:t>
            </a:r>
            <a:r>
              <a:rPr lang="hr-H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декстрани</a:t>
            </a: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487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Мастоидни сегмент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Прави друго колено и одвајају се влакна за chordu tympani( кроз средње уво и даље до сензорних густативних влакана)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Екстракранијални сегмент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 изласку из мастоидног канала, улази у паротидну жлезду и даје два завршна стабла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За мимичну мускулатуру је важна доња грана ramus marginalis која учествује у мимици осмеха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Једино ова грана нема анастомозе са суседним гранама , што је важно у регенерацији живца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34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afp20071001p997-f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828800"/>
            <a:ext cx="6307439" cy="440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846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Инервација мимичне мускулатуре лица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Секреторна и сензитивна функција</a:t>
            </a:r>
          </a:p>
          <a:p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Узроци парализе: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Траума,отогеног порекла, туморског порекла на нивоу церебралног стабла,pars petrosa  темпоралне кости или паротидне жлезде,вирусног порекла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Други ређи узроци.неуролошки (Gullian –Barreov sy),саркоидоза,инфективна мононуклеоза,Лајмска болест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 Функција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32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НЕУРОПРАКСИЈУ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ФУНКЦИОНАЛНИ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ПРЕКИД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МИЈЕЛИНСКИМ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ОМОТАЧИМА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АКСОНОТМЕСИС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ФУНКЦИОНАЛНИ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ПРЕКИД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МИЈЕЛИНСКИМ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ОМОТАЧИМА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АКСОНИМА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НЕУРОТМЕСИС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x-none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КОМПЛЕТАН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ФУНКЦИОНАЛАН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ПРЕКИД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ЖИВЦА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W</a:t>
            </a:r>
            <a:r>
              <a:rPr lang="x-none" sz="2400" dirty="0" smtClean="0">
                <a:latin typeface="Times New Roman" pitchFamily="18" charset="0"/>
                <a:cs typeface="Times New Roman" pitchFamily="18" charset="0"/>
              </a:rPr>
              <a:t>alererovom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ДЕГЕНЕРАЦИЈОМ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ДИСТАЛНОМ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Autofit/>
          </a:bodyPr>
          <a:lstStyle/>
          <a:p>
            <a:r>
              <a:rPr lang="x-none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x-none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x-none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x-none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СТЕПЕНУ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НЕРВА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91746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Анамнеза: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обољења ува, повреде, неуролошка обољења, инфективна обољењ,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ујед крпе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 саркоидоза, аутоимуно обољења...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Клинички преглед: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ОРЛ преглед (слух и вестибуларне функције)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Преглед неуролога, интерниста,инфектолог, офталмолог (за спречавање оштећења рожњаче), Лабораторијска испитивања( гликемија)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RTG  нативни снимак пирамида 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по Stenversu,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базе лобање по Тownu или по потреби CT темпоралне кости и понтоцеребеларног угла.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ЕHO преглед паротидне регије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Дијагностичка процедура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271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1593</TotalTime>
  <Words>1826</Words>
  <Application>Microsoft Office PowerPoint</Application>
  <PresentationFormat>On-screen Show (4:3)</PresentationFormat>
  <Paragraphs>210</Paragraphs>
  <Slides>44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Concourse</vt:lpstr>
      <vt:lpstr>Периферне парезе и парализе n.facijalisa</vt:lpstr>
      <vt:lpstr>PowerPoint Presentation</vt:lpstr>
      <vt:lpstr>Интракранијални </vt:lpstr>
      <vt:lpstr>PowerPoint Presentation</vt:lpstr>
      <vt:lpstr>PowerPoint Presentation</vt:lpstr>
      <vt:lpstr>PowerPoint Presentation</vt:lpstr>
      <vt:lpstr>      Функција</vt:lpstr>
      <vt:lpstr>  ПО СТЕПЕНУ ОШТЕЋЕЊА НЕРВА НА: </vt:lpstr>
      <vt:lpstr>Дијагностичка процедура</vt:lpstr>
      <vt:lpstr>Топодијагностика места лезије</vt:lpstr>
      <vt:lpstr>Белова фацијална парализа или парализа a frigore</vt:lpstr>
      <vt:lpstr>    Клиничка слика</vt:lpstr>
      <vt:lpstr>Дијагноза Белове парализе</vt:lpstr>
      <vt:lpstr>Рецидивирајуће фацијалне парализе</vt:lpstr>
      <vt:lpstr>Билатералне периферне парализе фацијалног нерва</vt:lpstr>
      <vt:lpstr>Лабиринтогене вртоглавице</vt:lpstr>
      <vt:lpstr>PowerPoint Presentation</vt:lpstr>
      <vt:lpstr>Дијагноза</vt:lpstr>
      <vt:lpstr>PowerPoint Presentation</vt:lpstr>
      <vt:lpstr>Neuronitis n. vestibularis</vt:lpstr>
      <vt:lpstr>Клиничка слика</vt:lpstr>
      <vt:lpstr>Дијагноза</vt:lpstr>
      <vt:lpstr>Терапија</vt:lpstr>
      <vt:lpstr>Бенигни пароксизмални позициони вертиго</vt:lpstr>
      <vt:lpstr>Клиничка слика</vt:lpstr>
      <vt:lpstr> Терапија </vt:lpstr>
      <vt:lpstr>Церумен</vt:lpstr>
      <vt:lpstr>PowerPoint Presentation</vt:lpstr>
      <vt:lpstr>Отосклероза</vt:lpstr>
      <vt:lpstr>Отосклероза</vt:lpstr>
      <vt:lpstr>Епидемиологија</vt:lpstr>
      <vt:lpstr>Етиологија</vt:lpstr>
      <vt:lpstr>Патогенеза</vt:lpstr>
      <vt:lpstr>Клиничка слика</vt:lpstr>
      <vt:lpstr>Клинички преглед</vt:lpstr>
      <vt:lpstr>Радиолошко испитивање</vt:lpstr>
      <vt:lpstr>Лечење</vt:lpstr>
      <vt:lpstr>Лечење</vt:lpstr>
      <vt:lpstr>Акутна идиопатска наглувост</vt:lpstr>
      <vt:lpstr>Клиничка слика</vt:lpstr>
      <vt:lpstr>Терапија  </vt:lpstr>
      <vt:lpstr>            Presbyacusis</vt:lpstr>
      <vt:lpstr>Токсично оштећење слуха</vt:lpstr>
      <vt:lpstr>PowerPoint Presentation</vt:lpstr>
    </vt:vector>
  </TitlesOfParts>
  <Company>Home 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Anatomija i fiziologija organa čula  sluha</dc:title>
  <dc:creator>User</dc:creator>
  <cp:lastModifiedBy>orl@ukck.rs</cp:lastModifiedBy>
  <cp:revision>28</cp:revision>
  <dcterms:created xsi:type="dcterms:W3CDTF">2011-05-03T10:55:59Z</dcterms:created>
  <dcterms:modified xsi:type="dcterms:W3CDTF">2024-02-15T22:15:18Z</dcterms:modified>
</cp:coreProperties>
</file>